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3e4f48b7-b674-fca1-d81b-6d39f742deae}">
          <p14:sldIdLst>
            <p14:sldId id="256"/>
            <p14:sldId id="257"/>
            <p14:sldId id="258"/>
          </p14:sldIdLst>
        </p14:section>
        <p14:section name="Fonctionnalités" id="{a1ce1daa-0bb8-90fa-720d-dc7a04b28f00}">
          <p14:sldIdLst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Nouveautés V7" id="{19ab7dbf-c584-5227-ab7e-7daa30fc5df9}">
          <p14:sldIdLst>
            <p14:sldId id="265"/>
          </p14:sldIdLst>
        </p14:section>
        <p14:section name="Cibles et références" id="{f2a043d2-ac00-695f-7715-8be117d7e0d6}">
          <p14:sldIdLst>
            <p14:sldId id="266"/>
            <p14:sldId id="267"/>
          </p14:sldIdLst>
        </p14:section>
        <p14:section name="Contact" id="{c49424bd-7b1c-2d83-b486-742f14d9702e}">
          <p14:sldIdLst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411480"/>
            <a:ext cx="8229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3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85800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4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GÉTAFIS  ·  Les états financiers SYSCOHADA révisé</a:t>
            </a:r>
            <a:endParaRPr lang="en-US" sz="1000" dirty="0"/>
          </a:p>
        </p:txBody>
      </p:sp>
      <p:pic>
        <p:nvPicPr>
          <p:cNvPr id="5" name="Image 0" descr="/home/claude/gt/assets/logo_getafi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0" y="6263640"/>
            <a:ext cx="640080" cy="45994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241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2A0A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411480"/>
            <a:ext cx="8229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300" kern="0" dirty="0">
                <a:solidFill>
                  <a:schemeClr val="accent3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85800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4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9A3AA"/>
                </a:solidFill>
              </a:rPr>
              <a:t>GÉTAFIS  ·  Les états financiers SYSCOHADA révisé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241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1.png"/><Relationship Id="rId3" Type="http://schemas.openxmlformats.org/officeDocument/2006/relationships/image" Target="../media/image-2-1.png"/><Relationship Id="rId4" Type="http://schemas.openxmlformats.org/officeDocument/2006/relationships/image" Target="../media/image-2-1.png"/><Relationship Id="rId5" Type="http://schemas.openxmlformats.org/officeDocument/2006/relationships/image" Target="../media/image-2-5.png"/><Relationship Id="rId6" Type="http://schemas.openxmlformats.org/officeDocument/2006/relationships/image" Target="../media/image-2-5.png"/><Relationship Id="rId7" Type="http://schemas.openxmlformats.org/officeDocument/2006/relationships/image" Target="../media/image-2-5.png"/><Relationship Id="rId8" Type="http://schemas.openxmlformats.org/officeDocument/2006/relationships/image" Target="../media/image-2-5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2.png"/><Relationship Id="rId4" Type="http://schemas.openxmlformats.org/officeDocument/2006/relationships/image" Target="../media/image-11-2.png"/><Relationship Id="rId5" Type="http://schemas.openxmlformats.org/officeDocument/2006/relationships/image" Target="../media/image-11-5.png"/><Relationship Id="rId6" Type="http://schemas.openxmlformats.org/officeDocument/2006/relationships/image" Target="../media/image-11-2.png"/><Relationship Id="rId7" Type="http://schemas.openxmlformats.org/officeDocument/2006/relationships/image" Target="../media/image-11-2.png"/><Relationship Id="rId8" Type="http://schemas.openxmlformats.org/officeDocument/2006/relationships/image" Target="../media/image-11-2.png"/><Relationship Id="rId9" Type="http://schemas.openxmlformats.org/officeDocument/2006/relationships/image" Target="../media/image-11-9.png"/><Relationship Id="rId10" Type="http://schemas.openxmlformats.org/officeDocument/2006/relationships/image" Target="../media/image-11-2.png"/><Relationship Id="rId11" Type="http://schemas.openxmlformats.org/officeDocument/2006/relationships/image" Target="../media/image-11-2.png"/><Relationship Id="rId12" Type="http://schemas.openxmlformats.org/officeDocument/2006/relationships/image" Target="../media/image-11-2.png"/><Relationship Id="rId13" Type="http://schemas.openxmlformats.org/officeDocument/2006/relationships/slideLayout" Target="../slideLayouts/slideLayout2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image" Target="../media/image-12-17.png"/><Relationship Id="rId18" Type="http://schemas.openxmlformats.org/officeDocument/2006/relationships/image" Target="../media/image-12-18.png"/><Relationship Id="rId19" Type="http://schemas.openxmlformats.org/officeDocument/2006/relationships/image" Target="../media/image-12-19.png"/><Relationship Id="rId20" Type="http://schemas.openxmlformats.org/officeDocument/2006/relationships/image" Target="../media/image-12-20.png"/><Relationship Id="rId21" Type="http://schemas.openxmlformats.org/officeDocument/2006/relationships/image" Target="../media/image-12-21.png"/><Relationship Id="rId22" Type="http://schemas.openxmlformats.org/officeDocument/2006/relationships/image" Target="../media/image-12-22.png"/><Relationship Id="rId23" Type="http://schemas.openxmlformats.org/officeDocument/2006/relationships/slideLayout" Target="../slideLayouts/slideLayout2.xml"/><Relationship Id="rId2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3.png"/><Relationship Id="rId6" Type="http://schemas.openxmlformats.org/officeDocument/2006/relationships/image" Target="../media/image-13-4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be" descr="/home/claude/gt/assets/or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-1828800"/>
            <a:ext cx="7863840" cy="7863840"/>
          </a:xfrm>
          <a:prstGeom prst="rect">
            <a:avLst/>
          </a:prstGeom>
        </p:spPr>
      </p:pic>
      <p:sp>
        <p:nvSpPr>
          <p:cNvPr id="3" name="carte logo"/>
          <p:cNvSpPr/>
          <p:nvPr/>
        </p:nvSpPr>
        <p:spPr>
          <a:xfrm>
            <a:off x="7818120" y="914400"/>
            <a:ext cx="3657600" cy="3246120"/>
          </a:xfrm>
          <a:prstGeom prst="roundRect">
            <a:avLst>
              <a:gd name="adj" fmla="val 7042"/>
            </a:avLst>
          </a:prstGeom>
          <a:solidFill>
            <a:schemeClr val="bg1"/>
          </a:solidFill>
          <a:ln/>
          <a:effectLst>
            <a:outerShdw sx="100000" sy="100000" kx="0" ky="0" algn="bl" rotWithShape="0" blurRad="228600" dist="76200" dir="5400000">
              <a:srgbClr val="2A0A16">
                <a:alpha val="45000"/>
              </a:srgbClr>
            </a:outerShdw>
          </a:effectLst>
        </p:spPr>
      </p:sp>
      <p:pic>
        <p:nvPicPr>
          <p:cNvPr id="4" name="logo GETAFIS" descr="/home/claude/gt/assets/logo_getafi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0" y="1188720"/>
            <a:ext cx="2560320" cy="1837944"/>
          </a:xfrm>
          <a:prstGeom prst="rect">
            <a:avLst/>
          </a:prstGeom>
        </p:spPr>
      </p:pic>
      <p:sp>
        <p:nvSpPr>
          <p:cNvPr id="5" name="badge V7"/>
          <p:cNvSpPr/>
          <p:nvPr/>
        </p:nvSpPr>
        <p:spPr>
          <a:xfrm>
            <a:off x="8458200" y="3383280"/>
            <a:ext cx="2377440" cy="384048"/>
          </a:xfrm>
          <a:prstGeom prst="roundRect">
            <a:avLst>
              <a:gd name="adj" fmla="val 47619"/>
            </a:avLst>
          </a:prstGeom>
          <a:solidFill>
            <a:schemeClr val="accent2"/>
          </a:solidFill>
          <a:ln/>
        </p:spPr>
      </p:sp>
      <p:sp>
        <p:nvSpPr>
          <p:cNvPr id="6" name="Text 2"/>
          <p:cNvSpPr txBox="1"/>
          <p:nvPr/>
        </p:nvSpPr>
        <p:spPr>
          <a:xfrm>
            <a:off x="8458200" y="338328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NOUVELLE VERSION 7 · 2026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457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E9D3DA"/>
                </a:solidFill>
              </a:rPr>
              <a:t>NORD-SUD TECHNOLOGY SERVICES  ·  DAKAR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182880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4"/>
                </a:solidFill>
              </a:rPr>
              <a:t>LOGICIEL D’ÉTATS FINANCIERS  ·  ESPACE OHADA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2194560"/>
            <a:ext cx="6949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la balance à la liasse </a:t>
            </a:r>
            <a:pPr indent="0" marL="0">
              <a:buNone/>
            </a:pPr>
            <a:r>
              <a:rPr lang="en-US" sz="3800" b="1" i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SYSCOHADA révisé</a:t>
            </a:r>
            <a:pPr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en quelques clics</a:t>
            </a:r>
            <a:endParaRPr lang="en-US" sz="38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4343400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BDCE0"/>
                </a:solidFill>
              </a:rPr>
              <a:t>Importez une balance 6 colonnes ou un FEC : GÉTAFIS établit le bilan, le compte de résultat, le TFT et les notes annexes, contrôle leur cohérence et prépare l’export au format DGID.</a:t>
            </a:r>
            <a:endParaRPr lang="en-US" sz="1500" dirty="0"/>
          </a:p>
        </p:txBody>
      </p:sp>
      <p:sp>
        <p:nvSpPr>
          <p:cNvPr id="11" name="carte NSTS"/>
          <p:cNvSpPr/>
          <p:nvPr/>
        </p:nvSpPr>
        <p:spPr>
          <a:xfrm>
            <a:off x="548640" y="5532120"/>
            <a:ext cx="420624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/>
        </p:spPr>
      </p:sp>
      <p:pic>
        <p:nvPicPr>
          <p:cNvPr id="12" name="Image 2" descr="/home/claude/gt/assets/logo_nst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623560"/>
            <a:ext cx="795528" cy="6858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691640" y="57150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Une solution conçue à Dakar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par Nord-Sud Technology Services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6583680" y="589788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Experts-comptables  ·  Entreprises  ·  ONG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411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POURQUOI GÉTAFIS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8580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liasse SYSCOHADA, sans tableur ni ressaisie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GÉTAFIS part directement de vos données comptables et produit une liasse complète et contrôlée, là où Excel impose de recopier, reconstituer et vérifier à la main.</a:t>
            </a:r>
            <a:endParaRPr lang="en-US" sz="1500" dirty="0"/>
          </a:p>
        </p:txBody>
      </p:sp>
      <p:sp>
        <p:nvSpPr>
          <p:cNvPr id="5" name="colonne Sans GÉTAFIS"/>
          <p:cNvSpPr/>
          <p:nvPr/>
        </p:nvSpPr>
        <p:spPr>
          <a:xfrm>
            <a:off x="548640" y="2377440"/>
            <a:ext cx="5349240" cy="3749040"/>
          </a:xfrm>
          <a:prstGeom prst="roundRect">
            <a:avLst>
              <a:gd name="adj" fmla="val 2927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60604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Sans GÉTAFIS</a:t>
            </a:r>
            <a:endParaRPr lang="en-US" sz="2200" dirty="0"/>
          </a:p>
        </p:txBody>
      </p:sp>
      <p:sp>
        <p:nvSpPr>
          <p:cNvPr id="7" name="ic-FaXmark-0"/>
          <p:cNvSpPr/>
          <p:nvPr/>
        </p:nvSpPr>
        <p:spPr>
          <a:xfrm>
            <a:off x="914400" y="3200400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8" name="Image 0" descr="/home/claude/gt/icons/FaXmark_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3291840"/>
            <a:ext cx="182880" cy="1828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3182112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Des soldes recopiés de la balance vers des modèles Excel</a:t>
            </a:r>
            <a:endParaRPr lang="en-US" sz="1500" dirty="0"/>
          </a:p>
        </p:txBody>
      </p:sp>
      <p:sp>
        <p:nvSpPr>
          <p:cNvPr id="10" name="ic-FaXmark-1"/>
          <p:cNvSpPr/>
          <p:nvPr/>
        </p:nvSpPr>
        <p:spPr>
          <a:xfrm>
            <a:off x="914400" y="3913632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1" name="Image 1" descr="/home/claude/gt/icons/FaXmark_b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4005072"/>
            <a:ext cx="182880" cy="1828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463040" y="3895344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Un tableau des flux de trésorerie reconstitué à la main</a:t>
            </a:r>
            <a:endParaRPr lang="en-US" sz="1500" dirty="0"/>
          </a:p>
        </p:txBody>
      </p:sp>
      <p:sp>
        <p:nvSpPr>
          <p:cNvPr id="13" name="ic-FaXmark-2"/>
          <p:cNvSpPr/>
          <p:nvPr/>
        </p:nvSpPr>
        <p:spPr>
          <a:xfrm>
            <a:off x="914400" y="4626864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4" name="Image 2" descr="/home/claude/gt/icons/FaXmark_b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4718304"/>
            <a:ext cx="182880" cy="1828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463040" y="4608576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Des notes annexes longues à remplir et à vérifier</a:t>
            </a:r>
            <a:endParaRPr lang="en-US" sz="1500" dirty="0"/>
          </a:p>
        </p:txBody>
      </p:sp>
      <p:sp>
        <p:nvSpPr>
          <p:cNvPr id="16" name="ic-FaXmark-3"/>
          <p:cNvSpPr/>
          <p:nvPr/>
        </p:nvSpPr>
        <p:spPr>
          <a:xfrm>
            <a:off x="914400" y="5340096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7" name="Image 3" descr="/home/claude/gt/icons/FaXmark_b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5431536"/>
            <a:ext cx="182880" cy="18288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463040" y="5321808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Des contrôles d’équilibre faits ligne par ligne</a:t>
            </a:r>
            <a:endParaRPr lang="en-US" sz="1500" dirty="0"/>
          </a:p>
        </p:txBody>
      </p:sp>
      <p:sp>
        <p:nvSpPr>
          <p:cNvPr id="19" name="colonne Avec GÉTAFIS"/>
          <p:cNvSpPr/>
          <p:nvPr/>
        </p:nvSpPr>
        <p:spPr>
          <a:xfrm>
            <a:off x="6263640" y="2377440"/>
            <a:ext cx="5349240" cy="3749040"/>
          </a:xfrm>
          <a:prstGeom prst="roundRect">
            <a:avLst>
              <a:gd name="adj" fmla="val 2927"/>
            </a:avLst>
          </a:prstGeom>
          <a:solidFill>
            <a:schemeClr val="accent1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6629400" y="260604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Avec GÉTAFIS</a:t>
            </a:r>
            <a:endParaRPr lang="en-US" sz="2200" dirty="0"/>
          </a:p>
        </p:txBody>
      </p:sp>
      <p:sp>
        <p:nvSpPr>
          <p:cNvPr id="21" name="ic-FaCheck-4"/>
          <p:cNvSpPr/>
          <p:nvPr/>
        </p:nvSpPr>
        <p:spPr>
          <a:xfrm>
            <a:off x="6629400" y="3200400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/home/claude/gt/icons/FaCheck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0840" y="3291840"/>
            <a:ext cx="182880" cy="18288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7178040" y="3182112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Import direct d’une balance 6 colonnes ou d’un FEC, N et N-1</a:t>
            </a:r>
            <a:endParaRPr lang="en-US" sz="1500" dirty="0"/>
          </a:p>
        </p:txBody>
      </p:sp>
      <p:sp>
        <p:nvSpPr>
          <p:cNvPr id="24" name="ic-FaCheck-5"/>
          <p:cNvSpPr/>
          <p:nvPr/>
        </p:nvSpPr>
        <p:spPr>
          <a:xfrm>
            <a:off x="6629400" y="3913632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5" descr="/home/claude/gt/icons/FaCheck_w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0840" y="4005072"/>
            <a:ext cx="182880" cy="18288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178040" y="3895344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Saisie assistée du TFT, ventilation des comptes spécifiques</a:t>
            </a:r>
            <a:endParaRPr lang="en-US" sz="1500" dirty="0"/>
          </a:p>
        </p:txBody>
      </p:sp>
      <p:sp>
        <p:nvSpPr>
          <p:cNvPr id="27" name="ic-FaCheck-6"/>
          <p:cNvSpPr/>
          <p:nvPr/>
        </p:nvSpPr>
        <p:spPr>
          <a:xfrm>
            <a:off x="6629400" y="4626864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8" name="Image 6" descr="/home/claude/gt/icons/FaCheck_w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0840" y="4718304"/>
            <a:ext cx="182880" cy="18288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7178040" y="4608576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Notes annexes générées, avec contrôle de cohérence</a:t>
            </a:r>
            <a:endParaRPr lang="en-US" sz="1500" dirty="0"/>
          </a:p>
        </p:txBody>
      </p:sp>
      <p:sp>
        <p:nvSpPr>
          <p:cNvPr id="30" name="ic-FaCheck-7"/>
          <p:cNvSpPr/>
          <p:nvPr/>
        </p:nvSpPr>
        <p:spPr>
          <a:xfrm>
            <a:off x="6629400" y="5340096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1" name="Image 7" descr="/home/claude/gt/icons/FaCheck_w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0840" y="5431536"/>
            <a:ext cx="182880" cy="18288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7178040" y="5321808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Contrôles automatiques du bilan et du compte de résultat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241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411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LE PRINCIPE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8580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Quatre étapes, de vos données à la liasse déposée</a:t>
            </a:r>
            <a:endParaRPr lang="en-US" sz="3400" dirty="0"/>
          </a:p>
        </p:txBody>
      </p:sp>
      <p:sp>
        <p:nvSpPr>
          <p:cNvPr id="4" name="ic-FaFileImport-8"/>
          <p:cNvSpPr/>
          <p:nvPr/>
        </p:nvSpPr>
        <p:spPr>
          <a:xfrm>
            <a:off x="1417320" y="1828800"/>
            <a:ext cx="868680" cy="8686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mage 0" descr="/home/claude/gt/icons/FaFileImport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4490" y="2045970"/>
            <a:ext cx="434340" cy="434340"/>
          </a:xfrm>
          <a:prstGeom prst="rect">
            <a:avLst/>
          </a:prstGeom>
        </p:spPr>
      </p:pic>
      <p:sp>
        <p:nvSpPr>
          <p:cNvPr id="6" name="fleche-0"/>
          <p:cNvSpPr/>
          <p:nvPr/>
        </p:nvSpPr>
        <p:spPr>
          <a:xfrm>
            <a:off x="2468880" y="2258568"/>
            <a:ext cx="146304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  <a:tailEnd type="triangle"/>
          </a:ln>
        </p:spPr>
      </p:sp>
      <p:sp>
        <p:nvSpPr>
          <p:cNvPr id="7" name="Text 4"/>
          <p:cNvSpPr txBox="1"/>
          <p:nvPr/>
        </p:nvSpPr>
        <p:spPr>
          <a:xfrm>
            <a:off x="548640" y="283464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1. Importer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32461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La balance 6 colonnes ou le FEC de N et de N-1</a:t>
            </a:r>
            <a:endParaRPr lang="en-US" sz="1300" dirty="0"/>
          </a:p>
        </p:txBody>
      </p:sp>
      <p:sp>
        <p:nvSpPr>
          <p:cNvPr id="9" name="ic-FaScaleBalanced-9"/>
          <p:cNvSpPr/>
          <p:nvPr/>
        </p:nvSpPr>
        <p:spPr>
          <a:xfrm>
            <a:off x="4233672" y="1828800"/>
            <a:ext cx="868680" cy="8686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/home/claude/gt/icons/FaScaleBalanced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842" y="2045970"/>
            <a:ext cx="434340" cy="434340"/>
          </a:xfrm>
          <a:prstGeom prst="rect">
            <a:avLst/>
          </a:prstGeom>
        </p:spPr>
      </p:pic>
      <p:sp>
        <p:nvSpPr>
          <p:cNvPr id="11" name="fleche-1"/>
          <p:cNvSpPr/>
          <p:nvPr/>
        </p:nvSpPr>
        <p:spPr>
          <a:xfrm>
            <a:off x="5285232" y="2258568"/>
            <a:ext cx="146304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  <a:tailEnd type="triangle"/>
          </a:ln>
        </p:spPr>
      </p:sp>
      <p:sp>
        <p:nvSpPr>
          <p:cNvPr id="12" name="Text 8"/>
          <p:cNvSpPr txBox="1"/>
          <p:nvPr/>
        </p:nvSpPr>
        <p:spPr>
          <a:xfrm>
            <a:off x="3364992" y="283464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2. Contrôler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502152" y="32461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Les équilibres du bilan, du résultat et du TFT</a:t>
            </a:r>
            <a:endParaRPr lang="en-US" sz="1300" dirty="0"/>
          </a:p>
        </p:txBody>
      </p:sp>
      <p:sp>
        <p:nvSpPr>
          <p:cNvPr id="14" name="ic-FaListCheck-10"/>
          <p:cNvSpPr/>
          <p:nvPr/>
        </p:nvSpPr>
        <p:spPr>
          <a:xfrm>
            <a:off x="7050024" y="1828800"/>
            <a:ext cx="868680" cy="8686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/home/claude/gt/icons/FaListCheck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7194" y="2045970"/>
            <a:ext cx="434340" cy="434340"/>
          </a:xfrm>
          <a:prstGeom prst="rect">
            <a:avLst/>
          </a:prstGeom>
        </p:spPr>
      </p:pic>
      <p:sp>
        <p:nvSpPr>
          <p:cNvPr id="16" name="fleche-2"/>
          <p:cNvSpPr/>
          <p:nvPr/>
        </p:nvSpPr>
        <p:spPr>
          <a:xfrm>
            <a:off x="8101584" y="2258568"/>
            <a:ext cx="146304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  <a:tailEnd type="triangle"/>
          </a:ln>
        </p:spPr>
      </p:sp>
      <p:sp>
        <p:nvSpPr>
          <p:cNvPr id="17" name="Text 12"/>
          <p:cNvSpPr txBox="1"/>
          <p:nvPr/>
        </p:nvSpPr>
        <p:spPr>
          <a:xfrm>
            <a:off x="6181344" y="283464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3. Générer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6318504" y="32461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Les états financiers et les notes annexes</a:t>
            </a:r>
            <a:endParaRPr lang="en-US" sz="1300" dirty="0"/>
          </a:p>
        </p:txBody>
      </p:sp>
      <p:sp>
        <p:nvSpPr>
          <p:cNvPr id="19" name="ic-FaFileExport-11"/>
          <p:cNvSpPr/>
          <p:nvPr/>
        </p:nvSpPr>
        <p:spPr>
          <a:xfrm>
            <a:off x="9866376" y="1828800"/>
            <a:ext cx="868680" cy="8686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/home/claude/gt/icons/FaFileExport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3546" y="2045970"/>
            <a:ext cx="434340" cy="43434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8997696" y="283464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4. Restituer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9134856" y="32461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Plaquette PDF et export Excel au format DGID</a:t>
            </a:r>
            <a:endParaRPr lang="en-US" sz="1300" dirty="0"/>
          </a:p>
        </p:txBody>
      </p:sp>
      <p:sp>
        <p:nvSpPr>
          <p:cNvPr id="23" name="bande chiffres"/>
          <p:cNvSpPr/>
          <p:nvPr/>
        </p:nvSpPr>
        <p:spPr>
          <a:xfrm>
            <a:off x="548640" y="4206240"/>
            <a:ext cx="1106424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24" name="Text 18"/>
          <p:cNvSpPr txBox="1"/>
          <p:nvPr/>
        </p:nvSpPr>
        <p:spPr>
          <a:xfrm>
            <a:off x="868680" y="443484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400" dirty="0"/>
          </a:p>
        </p:txBody>
      </p:sp>
      <p:sp>
        <p:nvSpPr>
          <p:cNvPr id="25" name="Text 19"/>
          <p:cNvSpPr txBox="1"/>
          <p:nvPr/>
        </p:nvSpPr>
        <p:spPr>
          <a:xfrm>
            <a:off x="868680" y="52120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sources : balance 6 colonnes ou FEC</a:t>
            </a:r>
            <a:endParaRPr lang="en-US" sz="1400" dirty="0"/>
          </a:p>
        </p:txBody>
      </p:sp>
      <p:sp>
        <p:nvSpPr>
          <p:cNvPr id="26" name="Text 20"/>
          <p:cNvSpPr txBox="1"/>
          <p:nvPr/>
        </p:nvSpPr>
        <p:spPr>
          <a:xfrm>
            <a:off x="3611880" y="443484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400" dirty="0"/>
          </a:p>
        </p:txBody>
      </p:sp>
      <p:sp>
        <p:nvSpPr>
          <p:cNvPr id="27" name="Text 21"/>
          <p:cNvSpPr txBox="1"/>
          <p:nvPr/>
        </p:nvSpPr>
        <p:spPr>
          <a:xfrm>
            <a:off x="3611880" y="52120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référentiels : SYSCOHADA révisé et SYCEBNL</a:t>
            </a:r>
            <a:endParaRPr lang="en-US" sz="1400" dirty="0"/>
          </a:p>
        </p:txBody>
      </p:sp>
      <p:sp>
        <p:nvSpPr>
          <p:cNvPr id="28" name="Text 22"/>
          <p:cNvSpPr txBox="1"/>
          <p:nvPr/>
        </p:nvSpPr>
        <p:spPr>
          <a:xfrm>
            <a:off x="6355080" y="443484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N/N-1</a:t>
            </a:r>
            <a:endParaRPr lang="en-US" sz="4400" dirty="0"/>
          </a:p>
        </p:txBody>
      </p:sp>
      <p:sp>
        <p:nvSpPr>
          <p:cNvPr id="29" name="Text 23"/>
          <p:cNvSpPr txBox="1"/>
          <p:nvPr/>
        </p:nvSpPr>
        <p:spPr>
          <a:xfrm>
            <a:off x="6355080" y="52120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exercices traités et comparés automatiquement</a:t>
            </a:r>
            <a:endParaRPr lang="en-US" sz="1400" dirty="0"/>
          </a:p>
        </p:txBody>
      </p:sp>
      <p:sp>
        <p:nvSpPr>
          <p:cNvPr id="30" name="Text 24"/>
          <p:cNvSpPr txBox="1"/>
          <p:nvPr/>
        </p:nvSpPr>
        <p:spPr>
          <a:xfrm>
            <a:off x="9098280" y="443484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V7</a:t>
            </a:r>
            <a:endParaRPr lang="en-US" sz="4400" dirty="0"/>
          </a:p>
        </p:txBody>
      </p:sp>
      <p:sp>
        <p:nvSpPr>
          <p:cNvPr id="31" name="Text 25"/>
          <p:cNvSpPr txBox="1"/>
          <p:nvPr/>
        </p:nvSpPr>
        <p:spPr>
          <a:xfrm>
            <a:off x="9098280" y="52120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nouvelle version 2026, avec assistant de révision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241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411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VOS DONNÉES, TELLES QUELLES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8580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balance ou un FEC : GÉTAFIS fait le reste</a:t>
            </a:r>
            <a:endParaRPr lang="en-US" sz="3400" dirty="0"/>
          </a:p>
        </p:txBody>
      </p:sp>
      <p:sp>
        <p:nvSpPr>
          <p:cNvPr id="4" name="bloc Balance 6 colonnes"/>
          <p:cNvSpPr/>
          <p:nvPr/>
        </p:nvSpPr>
        <p:spPr>
          <a:xfrm>
            <a:off x="548640" y="1737360"/>
            <a:ext cx="5440680" cy="2103120"/>
          </a:xfrm>
          <a:prstGeom prst="roundRect">
            <a:avLst>
              <a:gd name="adj" fmla="val 4348"/>
            </a:avLst>
          </a:prstGeom>
          <a:solidFill>
            <a:schemeClr val="bg2"/>
          </a:solidFill>
          <a:ln/>
        </p:spPr>
      </p:sp>
      <p:sp>
        <p:nvSpPr>
          <p:cNvPr id="5" name="ic-FaTableList-12"/>
          <p:cNvSpPr/>
          <p:nvPr/>
        </p:nvSpPr>
        <p:spPr>
          <a:xfrm>
            <a:off x="822960" y="20116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gt/icons/FaTableList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148840"/>
            <a:ext cx="274320" cy="2743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54480" y="205740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Balance 6 colonnes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554480" y="2560320"/>
            <a:ext cx="4297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Balances N et N-1 intégrées automatiquement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Pour les dossiers tenus sur tout logiciel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Aucune ressaisie des soldes</a:t>
            </a:r>
            <a:endParaRPr lang="en-US" sz="1400" dirty="0"/>
          </a:p>
        </p:txBody>
      </p:sp>
      <p:sp>
        <p:nvSpPr>
          <p:cNvPr id="9" name="bloc Fichier FEC"/>
          <p:cNvSpPr/>
          <p:nvPr/>
        </p:nvSpPr>
        <p:spPr>
          <a:xfrm>
            <a:off x="6172200" y="1737360"/>
            <a:ext cx="5440680" cy="2103120"/>
          </a:xfrm>
          <a:prstGeom prst="roundRect">
            <a:avLst>
              <a:gd name="adj" fmla="val 4348"/>
            </a:avLst>
          </a:prstGeom>
          <a:solidFill>
            <a:schemeClr val="bg2"/>
          </a:solidFill>
          <a:ln/>
        </p:spPr>
      </p:sp>
      <p:sp>
        <p:nvSpPr>
          <p:cNvPr id="10" name="ic-FaFileImport-13"/>
          <p:cNvSpPr/>
          <p:nvPr/>
        </p:nvSpPr>
        <p:spPr>
          <a:xfrm>
            <a:off x="6446520" y="20116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Image 1" descr="/home/claude/gt/icons/FaFileImport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214884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178040" y="205740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Fichier FEC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7178040" y="2560320"/>
            <a:ext cx="4297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Export de votre comptabilité (Sage 100, Sage Génération Experts…)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Balances N et N-1 générées depuis les FEC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Journal des à-nouveaux paramétrable</a:t>
            </a:r>
            <a:endParaRPr lang="en-US" sz="1400" dirty="0"/>
          </a:p>
        </p:txBody>
      </p:sp>
      <p:sp>
        <p:nvSpPr>
          <p:cNvPr id="14" name="bloc Travailler sur le FEC"/>
          <p:cNvSpPr/>
          <p:nvPr/>
        </p:nvSpPr>
        <p:spPr>
          <a:xfrm>
            <a:off x="548640" y="4023360"/>
            <a:ext cx="5440680" cy="2103120"/>
          </a:xfrm>
          <a:prstGeom prst="roundRect">
            <a:avLst>
              <a:gd name="adj" fmla="val 4348"/>
            </a:avLst>
          </a:prstGeom>
          <a:solidFill>
            <a:schemeClr val="bg2"/>
          </a:solidFill>
          <a:ln/>
        </p:spPr>
      </p:sp>
      <p:sp>
        <p:nvSpPr>
          <p:cNvPr id="15" name="ic-FaPenToSquare-14"/>
          <p:cNvSpPr/>
          <p:nvPr/>
        </p:nvSpPr>
        <p:spPr>
          <a:xfrm>
            <a:off x="822960" y="42976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Image 2" descr="/home/claude/gt/icons/FaPenToSquare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443484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554480" y="434340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Travailler sur le FEC</a:t>
            </a:r>
            <a:endParaRPr lang="en-US" sz="2000" dirty="0"/>
          </a:p>
        </p:txBody>
      </p:sp>
      <p:sp>
        <p:nvSpPr>
          <p:cNvPr id="18" name="Text 13"/>
          <p:cNvSpPr txBox="1"/>
          <p:nvPr/>
        </p:nvSpPr>
        <p:spPr>
          <a:xfrm>
            <a:off x="1554480" y="4846320"/>
            <a:ext cx="4297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Écritures complémentaires dans le journal choisi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Détail des comptes depuis la feuille maîtresse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Lettrage des comptes de tiers</a:t>
            </a:r>
            <a:endParaRPr lang="en-US" sz="1400" dirty="0"/>
          </a:p>
        </p:txBody>
      </p:sp>
      <p:sp>
        <p:nvSpPr>
          <p:cNvPr id="19" name="bloc SYSCOHADA ou SYCEBNL"/>
          <p:cNvSpPr/>
          <p:nvPr/>
        </p:nvSpPr>
        <p:spPr>
          <a:xfrm>
            <a:off x="6172200" y="4023360"/>
            <a:ext cx="5440680" cy="2103120"/>
          </a:xfrm>
          <a:prstGeom prst="roundRect">
            <a:avLst>
              <a:gd name="adj" fmla="val 4348"/>
            </a:avLst>
          </a:prstGeom>
          <a:solidFill>
            <a:schemeClr val="bg2"/>
          </a:solidFill>
          <a:ln/>
        </p:spPr>
      </p:sp>
      <p:sp>
        <p:nvSpPr>
          <p:cNvPr id="20" name="ic-FaHandHoldingHeart-15"/>
          <p:cNvSpPr/>
          <p:nvPr/>
        </p:nvSpPr>
        <p:spPr>
          <a:xfrm>
            <a:off x="6446520" y="42976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Image 3" descr="/home/claude/gt/icons/FaHandHoldingHeart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4434840"/>
            <a:ext cx="274320" cy="27432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178040" y="434340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SYSCOHADA ou SYCEBNL</a:t>
            </a:r>
            <a:endParaRPr lang="en-US" sz="2000" dirty="0"/>
          </a:p>
        </p:txBody>
      </p:sp>
      <p:sp>
        <p:nvSpPr>
          <p:cNvPr id="23" name="Text 17"/>
          <p:cNvSpPr txBox="1"/>
          <p:nvPr/>
        </p:nvSpPr>
        <p:spPr>
          <a:xfrm>
            <a:off x="7178040" y="4846320"/>
            <a:ext cx="4297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Référentiel choisi à la création du dossier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SYCEBNL pour associations, ONG, fondations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Saisie des notes SYCEBNL revue en V7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241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411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LA LIASSE COMPLÈTE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8580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Tous les états financiers, prêts à être déposés</a:t>
            </a:r>
            <a:endParaRPr lang="en-US" sz="3400" dirty="0"/>
          </a:p>
        </p:txBody>
      </p:sp>
      <p:sp>
        <p:nvSpPr>
          <p:cNvPr id="4" name="etat Page de garde"/>
          <p:cNvSpPr/>
          <p:nvPr/>
        </p:nvSpPr>
        <p:spPr>
          <a:xfrm>
            <a:off x="548640" y="1828800"/>
            <a:ext cx="2651760" cy="1280160"/>
          </a:xfrm>
          <a:prstGeom prst="roundRect">
            <a:avLst>
              <a:gd name="adj" fmla="val 7143"/>
            </a:avLst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20574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Page de garde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5603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BDCE0"/>
                </a:solidFill>
              </a:rPr>
              <a:t>et fiches d’identification</a:t>
            </a:r>
            <a:endParaRPr lang="en-US" sz="1300" dirty="0"/>
          </a:p>
        </p:txBody>
      </p:sp>
      <p:sp>
        <p:nvSpPr>
          <p:cNvPr id="7" name="etat Bilan"/>
          <p:cNvSpPr/>
          <p:nvPr/>
        </p:nvSpPr>
        <p:spPr>
          <a:xfrm>
            <a:off x="3337560" y="1828800"/>
            <a:ext cx="2651760" cy="1280160"/>
          </a:xfrm>
          <a:prstGeom prst="roundRect">
            <a:avLst>
              <a:gd name="adj" fmla="val 7143"/>
            </a:avLst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520440" y="20574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Bilan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520440" y="25603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BDCE0"/>
                </a:solidFill>
              </a:rPr>
              <a:t>actif et passif</a:t>
            </a:r>
            <a:endParaRPr lang="en-US" sz="1300" dirty="0"/>
          </a:p>
        </p:txBody>
      </p:sp>
      <p:sp>
        <p:nvSpPr>
          <p:cNvPr id="10" name="etat Compte de résultat"/>
          <p:cNvSpPr/>
          <p:nvPr/>
        </p:nvSpPr>
        <p:spPr>
          <a:xfrm>
            <a:off x="6126480" y="1828800"/>
            <a:ext cx="2651760" cy="1280160"/>
          </a:xfrm>
          <a:prstGeom prst="roundRect">
            <a:avLst>
              <a:gd name="adj" fmla="val 7143"/>
            </a:avLst>
          </a:prstGeom>
          <a:solidFill>
            <a:schemeClr val="accent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309360" y="20574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Compte de résultat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309360" y="25603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BDCE0"/>
                </a:solidFill>
              </a:rPr>
              <a:t>N et N-1</a:t>
            </a:r>
            <a:endParaRPr lang="en-US" sz="1300" dirty="0"/>
          </a:p>
        </p:txBody>
      </p:sp>
      <p:sp>
        <p:nvSpPr>
          <p:cNvPr id="13" name="etat Tableau des flux"/>
          <p:cNvSpPr/>
          <p:nvPr/>
        </p:nvSpPr>
        <p:spPr>
          <a:xfrm>
            <a:off x="8915400" y="1828800"/>
            <a:ext cx="2651760" cy="1280160"/>
          </a:xfrm>
          <a:prstGeom prst="roundRect">
            <a:avLst>
              <a:gd name="adj" fmla="val 7143"/>
            </a:avLst>
          </a:prstGeom>
          <a:solidFill>
            <a:schemeClr val="accent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098280" y="20574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Tableau des flux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9098280" y="25603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BDCE0"/>
                </a:solidFill>
              </a:rPr>
              <a:t>de trésorerie</a:t>
            </a:r>
            <a:endParaRPr lang="en-US" sz="1300" dirty="0"/>
          </a:p>
        </p:txBody>
      </p:sp>
      <p:sp>
        <p:nvSpPr>
          <p:cNvPr id="16" name="etat Notes annexes"/>
          <p:cNvSpPr/>
          <p:nvPr/>
        </p:nvSpPr>
        <p:spPr>
          <a:xfrm>
            <a:off x="548640" y="3291840"/>
            <a:ext cx="26517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31520" y="35204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Notes annexes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4023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génération assistée</a:t>
            </a:r>
            <a:endParaRPr lang="en-US" sz="1300" dirty="0"/>
          </a:p>
        </p:txBody>
      </p:sp>
      <p:sp>
        <p:nvSpPr>
          <p:cNvPr id="19" name="etat Attestation"/>
          <p:cNvSpPr/>
          <p:nvPr/>
        </p:nvSpPr>
        <p:spPr>
          <a:xfrm>
            <a:off x="3337560" y="3291840"/>
            <a:ext cx="26517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3520440" y="35204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Attestation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3520440" y="4023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modèles à compléter</a:t>
            </a:r>
            <a:endParaRPr lang="en-US" sz="1300" dirty="0"/>
          </a:p>
        </p:txBody>
      </p:sp>
      <p:sp>
        <p:nvSpPr>
          <p:cNvPr id="22" name="etat Bilan &amp; résultat détaillés"/>
          <p:cNvSpPr/>
          <p:nvPr/>
        </p:nvSpPr>
        <p:spPr>
          <a:xfrm>
            <a:off x="6126480" y="3291840"/>
            <a:ext cx="26517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309360" y="35204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Bilan &amp; résultat détaillés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309360" y="4023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comptes par poste</a:t>
            </a:r>
            <a:endParaRPr lang="en-US" sz="1300" dirty="0"/>
          </a:p>
        </p:txBody>
      </p:sp>
      <p:sp>
        <p:nvSpPr>
          <p:cNvPr id="25" name="etat Modèle français"/>
          <p:cNvSpPr/>
          <p:nvPr/>
        </p:nvSpPr>
        <p:spPr>
          <a:xfrm>
            <a:off x="8915400" y="3291840"/>
            <a:ext cx="26517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098280" y="35204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Modèle français</a:t>
            </a:r>
            <a:endParaRPr lang="en-US" sz="1800" dirty="0"/>
          </a:p>
        </p:txBody>
      </p:sp>
      <p:sp>
        <p:nvSpPr>
          <p:cNvPr id="27" name="Text 25"/>
          <p:cNvSpPr txBox="1"/>
          <p:nvPr/>
        </p:nvSpPr>
        <p:spPr>
          <a:xfrm>
            <a:off x="9098280" y="4023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bilan et compte de résultat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50292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chemeClr val="accent5"/>
                </a:solidFill>
              </a:rPr>
              <a:t>Contrôle de cohérence des tableaux · Plaquette PDF avec rapport de l’expert-comptable · Export Excel au format DGID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241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411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TABLEAU DES FLUX DE TRÉSORERIE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8580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TFT assisté, sans reconstitution manuelle</a:t>
            </a:r>
            <a:endParaRPr lang="en-US" sz="3400" dirty="0"/>
          </a:p>
        </p:txBody>
      </p:sp>
      <p:pic>
        <p:nvPicPr>
          <p:cNvPr id="4" name="capture TFT" descr="/home/claude/gt/assets/tf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91640"/>
            <a:ext cx="6766560" cy="4093123"/>
          </a:xfrm>
          <a:prstGeom prst="rect">
            <a:avLst/>
          </a:prstGeom>
        </p:spPr>
      </p:pic>
      <p:sp>
        <p:nvSpPr>
          <p:cNvPr id="5" name="cadre capture TFT"/>
          <p:cNvSpPr/>
          <p:nvPr/>
        </p:nvSpPr>
        <p:spPr>
          <a:xfrm>
            <a:off x="548640" y="1691640"/>
            <a:ext cx="6766560" cy="4093123"/>
          </a:xfrm>
          <a:prstGeom prst="rect">
            <a:avLst/>
          </a:prstGeom>
          <a:ln w="12700">
            <a:solidFill>
              <a:srgbClr val="F6E9E4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48640" y="5989320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5"/>
                </a:solidFill>
              </a:rPr>
              <a:t>Saisie du TFT : ventilation des comptes spécifiques. Écran du logiciel.</a:t>
            </a:r>
            <a:endParaRPr lang="en-US" sz="1000" dirty="0"/>
          </a:p>
        </p:txBody>
      </p:sp>
      <p:sp>
        <p:nvSpPr>
          <p:cNvPr id="7" name="ic-FaSitemap-16"/>
          <p:cNvSpPr/>
          <p:nvPr/>
        </p:nvSpPr>
        <p:spPr>
          <a:xfrm>
            <a:off x="7680960" y="173736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1" descr="/home/claude/gt/icons/FaSitemap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2692" y="1879092"/>
            <a:ext cx="283464" cy="283464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412480" y="17830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Ventilation guidée</a:t>
            </a:r>
            <a:endParaRPr lang="en-US" sz="2100" dirty="0"/>
          </a:p>
        </p:txBody>
      </p:sp>
      <p:sp>
        <p:nvSpPr>
          <p:cNvPr id="10" name="Text 6"/>
          <p:cNvSpPr txBox="1"/>
          <p:nvPr/>
        </p:nvSpPr>
        <p:spPr>
          <a:xfrm>
            <a:off x="7680960" y="2560320"/>
            <a:ext cx="39319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Comptes spécifiques (4781, 4791, 4816, 4817, 4818, 106, 154…) ventilés vers les bonnes lignes</a:t>
            </a:r>
            <a:endParaRPr lang="en-US" sz="15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Montants déversés dans le TFT en un clic</a:t>
            </a:r>
            <a:endParaRPr lang="en-US" sz="15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Tableau modifiable directement, puis validé</a:t>
            </a:r>
            <a:endParaRPr lang="en-US" sz="15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Réinitialisation possible à tout moment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241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411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NOTES ANNEXES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8580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 notes complètes, contrôlées et commentées</a:t>
            </a:r>
            <a:endParaRPr lang="en-US" sz="3400" dirty="0"/>
          </a:p>
        </p:txBody>
      </p:sp>
      <p:sp>
        <p:nvSpPr>
          <p:cNvPr id="4" name="ic-FaListCheck-17"/>
          <p:cNvSpPr/>
          <p:nvPr/>
        </p:nvSpPr>
        <p:spPr>
          <a:xfrm>
            <a:off x="548640" y="173736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gt/icons/FaListCheck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372" y="1879092"/>
            <a:ext cx="283464" cy="28346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80160" y="17830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Saisie rapide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560320"/>
            <a:ext cx="39319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Chaque note s’ouvre d’un double clic</a:t>
            </a:r>
            <a:endParaRPr lang="en-US" sz="15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Saisie dans le tableau et validation des changements</a:t>
            </a:r>
            <a:endParaRPr lang="en-US" sz="15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Chargement optimisé en version 7</a:t>
            </a:r>
            <a:endParaRPr lang="en-US" sz="15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Contrôle et commentaires par note</a:t>
            </a:r>
            <a:endParaRPr lang="en-US" sz="15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Rapprochement avec GESIMMO sur les notes 3A et 3C</a:t>
            </a:r>
            <a:endParaRPr lang="en-US" sz="1500" dirty="0"/>
          </a:p>
        </p:txBody>
      </p:sp>
      <p:pic>
        <p:nvPicPr>
          <p:cNvPr id="8" name="capture notes" descr="/home/claude/gt/assets/notes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096" y="1691640"/>
            <a:ext cx="6541008" cy="4206240"/>
          </a:xfrm>
          <a:prstGeom prst="rect">
            <a:avLst/>
          </a:prstGeom>
        </p:spPr>
      </p:pic>
      <p:sp>
        <p:nvSpPr>
          <p:cNvPr id="9" name="cadre capture notes"/>
          <p:cNvSpPr/>
          <p:nvPr/>
        </p:nvSpPr>
        <p:spPr>
          <a:xfrm>
            <a:off x="4959096" y="1691640"/>
            <a:ext cx="6541008" cy="4206240"/>
          </a:xfrm>
          <a:prstGeom prst="rect">
            <a:avLst/>
          </a:prstGeom>
          <a:ln w="12700">
            <a:solidFill>
              <a:srgbClr val="F6E9E4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4846320" y="5989320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5"/>
                </a:solidFill>
              </a:rPr>
              <a:t>Note 3A : immobilisations brutes. Écran du logiciel.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241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411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CONTRÔLES DE COHÉRENCE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8580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 états justes avant d’être déposés</a:t>
            </a:r>
            <a:endParaRPr lang="en-US" sz="3400" dirty="0"/>
          </a:p>
        </p:txBody>
      </p:sp>
      <p:sp>
        <p:nvSpPr>
          <p:cNvPr id="4" name="bloc controles"/>
          <p:cNvSpPr/>
          <p:nvPr/>
        </p:nvSpPr>
        <p:spPr>
          <a:xfrm>
            <a:off x="548640" y="1737360"/>
            <a:ext cx="6035040" cy="4389120"/>
          </a:xfrm>
          <a:prstGeom prst="roundRect">
            <a:avLst>
              <a:gd name="adj" fmla="val 2500"/>
            </a:avLst>
          </a:prstGeom>
          <a:solidFill>
            <a:schemeClr val="accent1"/>
          </a:solidFill>
          <a:ln/>
        </p:spPr>
      </p:sp>
      <p:sp>
        <p:nvSpPr>
          <p:cNvPr id="5" name="ic-FaScaleBalanced-18"/>
          <p:cNvSpPr/>
          <p:nvPr/>
        </p:nvSpPr>
        <p:spPr>
          <a:xfrm>
            <a:off x="868680" y="2011680"/>
            <a:ext cx="594360" cy="5943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Image 0" descr="/home/claude/gt/icons/FaScaleBalanced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7270" y="2160270"/>
            <a:ext cx="297180" cy="2971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45920" y="2057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que GÉTAFIS vérifie</a:t>
            </a:r>
            <a:endParaRPr lang="en-US" sz="21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834640"/>
            <a:ext cx="54864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Équilibre du bilan : actif et passif, N et N-1</a:t>
            </a:r>
            <a:endParaRPr lang="en-US" sz="16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Concordance du résultat entre bilan et compte de résultat</a:t>
            </a:r>
            <a:endParaRPr lang="en-US" sz="16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Bilan et résultat détaillés : comptes retenus par poste</a:t>
            </a:r>
            <a:endParaRPr lang="en-US" sz="16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Concordance avec GESIMMO : immobilisations brutes (note 3A) et dotations (note 3C)</a:t>
            </a:r>
            <a:endParaRPr lang="en-US" sz="1600" dirty="0"/>
          </a:p>
        </p:txBody>
      </p:sp>
      <p:pic>
        <p:nvPicPr>
          <p:cNvPr id="9" name="capture controle" descr="/home/claude/gt/assets/controle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1737360"/>
            <a:ext cx="4663440" cy="3876007"/>
          </a:xfrm>
          <a:prstGeom prst="rect">
            <a:avLst/>
          </a:prstGeom>
        </p:spPr>
      </p:pic>
      <p:sp>
        <p:nvSpPr>
          <p:cNvPr id="10" name="cadre capture controle"/>
          <p:cNvSpPr/>
          <p:nvPr/>
        </p:nvSpPr>
        <p:spPr>
          <a:xfrm>
            <a:off x="6949440" y="1737360"/>
            <a:ext cx="4663440" cy="3876007"/>
          </a:xfrm>
          <a:prstGeom prst="rect">
            <a:avLst/>
          </a:prstGeom>
          <a:ln w="12700">
            <a:solidFill>
              <a:srgbClr val="F6E9E4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6949440" y="598932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5"/>
                </a:solidFill>
              </a:rPr>
              <a:t>Contrôle du bilan et du compte de résultat. Écran du logiciel.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241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411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RESTITUTION ET ANALYSE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8580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bon format pour chaque destinataire</a:t>
            </a:r>
            <a:endParaRPr lang="en-US" sz="3400" dirty="0"/>
          </a:p>
        </p:txBody>
      </p:sp>
      <p:sp>
        <p:nvSpPr>
          <p:cNvPr id="4" name="bloc Consultation et PDF"/>
          <p:cNvSpPr/>
          <p:nvPr/>
        </p:nvSpPr>
        <p:spPr>
          <a:xfrm>
            <a:off x="548640" y="1737360"/>
            <a:ext cx="4754880" cy="205740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</p:spPr>
      </p:sp>
      <p:sp>
        <p:nvSpPr>
          <p:cNvPr id="5" name="ic-FaFilePdf-19"/>
          <p:cNvSpPr/>
          <p:nvPr/>
        </p:nvSpPr>
        <p:spPr>
          <a:xfrm>
            <a:off x="777240" y="196596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gt/icons/FaFilePdf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2970" y="2091690"/>
            <a:ext cx="251460" cy="2514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1993392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Consultation et PDF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560320"/>
            <a:ext cx="4389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États consultés à la carte ou en un clic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Impression directe des états en PDF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Plaquette avec rapport de l’expert-comptable</a:t>
            </a:r>
            <a:endParaRPr lang="en-US" sz="1400" dirty="0"/>
          </a:p>
        </p:txBody>
      </p:sp>
      <p:sp>
        <p:nvSpPr>
          <p:cNvPr id="9" name="bloc Excel et DGID"/>
          <p:cNvSpPr/>
          <p:nvPr/>
        </p:nvSpPr>
        <p:spPr>
          <a:xfrm>
            <a:off x="548640" y="3977640"/>
            <a:ext cx="4754880" cy="205740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</p:spPr>
      </p:sp>
      <p:sp>
        <p:nvSpPr>
          <p:cNvPr id="10" name="ic-FaFileExcel-20"/>
          <p:cNvSpPr/>
          <p:nvPr/>
        </p:nvSpPr>
        <p:spPr>
          <a:xfrm>
            <a:off x="777240" y="42062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Image 1" descr="/home/claude/gt/icons/FaFileExcel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970" y="4331970"/>
            <a:ext cx="251460" cy="25146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417320" y="4233672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Excel et DGID</a:t>
            </a:r>
            <a:endParaRPr lang="en-US" sz="1900" dirty="0"/>
          </a:p>
        </p:txBody>
      </p:sp>
      <p:sp>
        <p:nvSpPr>
          <p:cNvPr id="13" name="Text 9"/>
          <p:cNvSpPr txBox="1"/>
          <p:nvPr/>
        </p:nvSpPr>
        <p:spPr>
          <a:xfrm>
            <a:off x="822960" y="4800600"/>
            <a:ext cx="4389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Export des états financiers vers Excel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Format attendu par la DGID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Modèle français : bilan et compte de résultat</a:t>
            </a:r>
            <a:endParaRPr lang="en-US" sz="1400" dirty="0"/>
          </a:p>
        </p:txBody>
      </p:sp>
      <p:pic>
        <p:nvPicPr>
          <p:cNvPr id="14" name="capture analyse" descr="/home/claude/gt/assets/analyse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0" y="1737360"/>
            <a:ext cx="5943600" cy="2607755"/>
          </a:xfrm>
          <a:prstGeom prst="rect">
            <a:avLst/>
          </a:prstGeom>
        </p:spPr>
      </p:pic>
      <p:sp>
        <p:nvSpPr>
          <p:cNvPr id="15" name="cadre capture analyse"/>
          <p:cNvSpPr/>
          <p:nvPr/>
        </p:nvSpPr>
        <p:spPr>
          <a:xfrm>
            <a:off x="5669280" y="1737360"/>
            <a:ext cx="5943600" cy="2607755"/>
          </a:xfrm>
          <a:prstGeom prst="rect">
            <a:avLst/>
          </a:prstGeom>
          <a:ln w="12700">
            <a:solidFill>
              <a:srgbClr val="F6E9E4"/>
            </a:solidFill>
            <a:prstDash val="solid"/>
          </a:ln>
        </p:spPr>
      </p:sp>
      <p:sp>
        <p:nvSpPr>
          <p:cNvPr id="16" name="Text 11"/>
          <p:cNvSpPr txBox="1"/>
          <p:nvPr/>
        </p:nvSpPr>
        <p:spPr>
          <a:xfrm>
            <a:off x="5669280" y="4709160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Analyse financière intégrée</a:t>
            </a:r>
            <a:endParaRPr lang="en-US" sz="1900" dirty="0"/>
          </a:p>
        </p:txBody>
      </p:sp>
      <p:sp>
        <p:nvSpPr>
          <p:cNvPr id="17" name="Text 12"/>
          <p:cNvSpPr txBox="1"/>
          <p:nvPr/>
        </p:nvSpPr>
        <p:spPr>
          <a:xfrm>
            <a:off x="5669280" y="5120640"/>
            <a:ext cx="5943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Bilan synthétique comparatif N / N-1 avec variations, et soldes intermédiaires de gestion, à partir des mêmes données.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241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alo" descr="/home/claude/gt/assets/orb.png">    </p:cNvPr>
          <p:cNvPicPr>
            <a:picLocks noChangeAspect="1"/>
          </p:cNvPicPr>
          <p:nvPr/>
        </p:nvPicPr>
        <p:blipFill>
          <a:blip r:embed="rId1">
            <a:alphaModFix amt="45000"/>
          </a:blip>
          <a:stretch>
            <a:fillRect/>
          </a:stretch>
        </p:blipFill>
        <p:spPr>
          <a:xfrm>
            <a:off x="9326880" y="-2926080"/>
            <a:ext cx="5029200" cy="50292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411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3"/>
                </a:solidFill>
              </a:rPr>
              <a:t>NOUVEAU EN VERSION 7</a:t>
            </a:r>
            <a:endParaRPr lang="en-US" sz="11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8580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L’assistant de révision comptable</a:t>
            </a:r>
            <a:endParaRPr lang="en-US" sz="3400" dirty="0"/>
          </a:p>
        </p:txBody>
      </p:sp>
      <p:sp>
        <p:nvSpPr>
          <p:cNvPr id="5" name="carte Analyse de la balance"/>
          <p:cNvSpPr/>
          <p:nvPr/>
        </p:nvSpPr>
        <p:spPr>
          <a:xfrm>
            <a:off x="548640" y="1691640"/>
            <a:ext cx="2651760" cy="1143000"/>
          </a:xfrm>
          <a:prstGeom prst="roundRect">
            <a:avLst>
              <a:gd name="adj" fmla="val 8000"/>
            </a:avLst>
          </a:prstGeom>
          <a:solidFill>
            <a:srgbClr val="43172A"/>
          </a:solidFill>
          <a:ln w="12700">
            <a:solidFill>
              <a:srgbClr val="5C2A3F"/>
            </a:solidFill>
            <a:prstDash val="solid"/>
          </a:ln>
        </p:spPr>
      </p:sp>
      <p:sp>
        <p:nvSpPr>
          <p:cNvPr id="6" name="ic-FaMagnifyingGlassChart-21"/>
          <p:cNvSpPr/>
          <p:nvPr/>
        </p:nvSpPr>
        <p:spPr>
          <a:xfrm>
            <a:off x="731520" y="187452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7" name="Image 1" descr="/home/claude/gt/icons/FaMagnifyingGlassChart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1988820"/>
            <a:ext cx="228600" cy="2286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25880" y="182880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Analyse de la balance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1325880" y="224028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9C6CC"/>
                </a:solidFill>
              </a:rPr>
              <a:t>comptes nouveaux, soldés, variations</a:t>
            </a:r>
            <a:endParaRPr lang="en-US" sz="1100" dirty="0"/>
          </a:p>
        </p:txBody>
      </p:sp>
      <p:sp>
        <p:nvSpPr>
          <p:cNvPr id="10" name="carte Cycles de révision"/>
          <p:cNvSpPr/>
          <p:nvPr/>
        </p:nvSpPr>
        <p:spPr>
          <a:xfrm>
            <a:off x="3337560" y="1691640"/>
            <a:ext cx="2651760" cy="1143000"/>
          </a:xfrm>
          <a:prstGeom prst="roundRect">
            <a:avLst>
              <a:gd name="adj" fmla="val 8000"/>
            </a:avLst>
          </a:prstGeom>
          <a:solidFill>
            <a:srgbClr val="43172A"/>
          </a:solidFill>
          <a:ln w="12700">
            <a:solidFill>
              <a:srgbClr val="5C2A3F"/>
            </a:solidFill>
            <a:prstDash val="solid"/>
          </a:ln>
        </p:spPr>
      </p:sp>
      <p:sp>
        <p:nvSpPr>
          <p:cNvPr id="11" name="ic-FaSitemap-22"/>
          <p:cNvSpPr/>
          <p:nvPr/>
        </p:nvSpPr>
        <p:spPr>
          <a:xfrm>
            <a:off x="3520440" y="187452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2" descr="/home/claude/gt/icons/FaSitemap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1988820"/>
            <a:ext cx="228600" cy="2286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114800" y="182880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Cycles de révision</a:t>
            </a:r>
            <a:endParaRPr lang="en-US" sz="1400" dirty="0"/>
          </a:p>
        </p:txBody>
      </p:sp>
      <p:sp>
        <p:nvSpPr>
          <p:cNvPr id="14" name="Text 9"/>
          <p:cNvSpPr txBox="1"/>
          <p:nvPr/>
        </p:nvSpPr>
        <p:spPr>
          <a:xfrm>
            <a:off x="4114800" y="224028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9C6CC"/>
                </a:solidFill>
              </a:rPr>
              <a:t>ouverts d’un double clic</a:t>
            </a:r>
            <a:endParaRPr lang="en-US" sz="1100" dirty="0"/>
          </a:p>
        </p:txBody>
      </p:sp>
      <p:sp>
        <p:nvSpPr>
          <p:cNvPr id="15" name="carte Programme et feuilles"/>
          <p:cNvSpPr/>
          <p:nvPr/>
        </p:nvSpPr>
        <p:spPr>
          <a:xfrm>
            <a:off x="6126480" y="1691640"/>
            <a:ext cx="2651760" cy="1143000"/>
          </a:xfrm>
          <a:prstGeom prst="roundRect">
            <a:avLst>
              <a:gd name="adj" fmla="val 8000"/>
            </a:avLst>
          </a:prstGeom>
          <a:solidFill>
            <a:srgbClr val="43172A"/>
          </a:solidFill>
          <a:ln w="12700">
            <a:solidFill>
              <a:srgbClr val="5C2A3F"/>
            </a:solidFill>
            <a:prstDash val="solid"/>
          </a:ln>
        </p:spPr>
      </p:sp>
      <p:sp>
        <p:nvSpPr>
          <p:cNvPr id="16" name="ic-FaListCheck-23"/>
          <p:cNvSpPr/>
          <p:nvPr/>
        </p:nvSpPr>
        <p:spPr>
          <a:xfrm>
            <a:off x="6309360" y="187452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7" name="Image 3" descr="/home/claude/gt/icons/FaListCheck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3660" y="1988820"/>
            <a:ext cx="228600" cy="2286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903720" y="182880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Programme et feuilles</a:t>
            </a:r>
            <a:endParaRPr lang="en-US" sz="1400" dirty="0"/>
          </a:p>
        </p:txBody>
      </p:sp>
      <p:sp>
        <p:nvSpPr>
          <p:cNvPr id="19" name="Text 13"/>
          <p:cNvSpPr txBox="1"/>
          <p:nvPr/>
        </p:nvSpPr>
        <p:spPr>
          <a:xfrm>
            <a:off x="6903720" y="224028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9C6CC"/>
                </a:solidFill>
              </a:rPr>
              <a:t>de travail structurées</a:t>
            </a:r>
            <a:endParaRPr lang="en-US" sz="1100" dirty="0"/>
          </a:p>
        </p:txBody>
      </p:sp>
      <p:sp>
        <p:nvSpPr>
          <p:cNvPr id="20" name="carte Dossier final"/>
          <p:cNvSpPr/>
          <p:nvPr/>
        </p:nvSpPr>
        <p:spPr>
          <a:xfrm>
            <a:off x="8915400" y="1691640"/>
            <a:ext cx="2651760" cy="1143000"/>
          </a:xfrm>
          <a:prstGeom prst="roundRect">
            <a:avLst>
              <a:gd name="adj" fmla="val 8000"/>
            </a:avLst>
          </a:prstGeom>
          <a:solidFill>
            <a:srgbClr val="43172A"/>
          </a:solidFill>
          <a:ln w="12700">
            <a:solidFill>
              <a:srgbClr val="5C2A3F"/>
            </a:solidFill>
            <a:prstDash val="solid"/>
          </a:ln>
        </p:spPr>
      </p:sp>
      <p:sp>
        <p:nvSpPr>
          <p:cNvPr id="21" name="ic-FaFilePdf-24"/>
          <p:cNvSpPr/>
          <p:nvPr/>
        </p:nvSpPr>
        <p:spPr>
          <a:xfrm>
            <a:off x="9098280" y="187452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/home/claude/gt/icons/FaFilePdf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580" y="1988820"/>
            <a:ext cx="228600" cy="22860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9692640" y="182880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Dossier final</a:t>
            </a:r>
            <a:endParaRPr lang="en-US" sz="1400" dirty="0"/>
          </a:p>
        </p:txBody>
      </p:sp>
      <p:sp>
        <p:nvSpPr>
          <p:cNvPr id="24" name="Text 17"/>
          <p:cNvSpPr txBox="1"/>
          <p:nvPr/>
        </p:nvSpPr>
        <p:spPr>
          <a:xfrm>
            <a:off x="9692640" y="224028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9C6CC"/>
                </a:solidFill>
              </a:rPr>
              <a:t>de révision exporté en PDF</a:t>
            </a:r>
            <a:endParaRPr lang="en-US" sz="1100" dirty="0"/>
          </a:p>
        </p:txBody>
      </p:sp>
      <p:pic>
        <p:nvPicPr>
          <p:cNvPr id="25" name="capture revision" descr="/home/claude/gt/assets/revision.jp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017520"/>
            <a:ext cx="6949440" cy="2484425"/>
          </a:xfrm>
          <a:prstGeom prst="rect">
            <a:avLst/>
          </a:prstGeom>
        </p:spPr>
      </p:pic>
      <p:sp>
        <p:nvSpPr>
          <p:cNvPr id="26" name="cadre capture revision"/>
          <p:cNvSpPr/>
          <p:nvPr/>
        </p:nvSpPr>
        <p:spPr>
          <a:xfrm>
            <a:off x="548640" y="3017520"/>
            <a:ext cx="6949440" cy="2484425"/>
          </a:xfrm>
          <a:prstGeom prst="rect">
            <a:avLst/>
          </a:prstGeom>
          <a:ln w="12700">
            <a:solidFill>
              <a:srgbClr val="F6E9E4"/>
            </a:solidFill>
            <a:prstDash val="solid"/>
          </a:ln>
        </p:spPr>
      </p:sp>
      <p:sp>
        <p:nvSpPr>
          <p:cNvPr id="27" name="Text 19"/>
          <p:cNvSpPr txBox="1"/>
          <p:nvPr/>
        </p:nvSpPr>
        <p:spPr>
          <a:xfrm>
            <a:off x="7772400" y="3063240"/>
            <a:ext cx="38404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Navigation par boutons synchronisés</a:t>
            </a:r>
            <a:endParaRPr lang="en-US" sz="15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Un clic sur un cycle ouvre sa feuille</a:t>
            </a:r>
            <a:endParaRPr lang="en-US" sz="15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Repérage des comptes en forte variation</a:t>
            </a:r>
            <a:endParaRPr lang="en-US" sz="15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Version Cabinet : feuilles maîtresses automatiques, GED, notes de synthèse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8136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411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POUR QUI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8580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Pensé pour les cabinets, les entreprises et les ONG</a:t>
            </a:r>
            <a:endParaRPr lang="en-US" sz="3400" dirty="0"/>
          </a:p>
        </p:txBody>
      </p:sp>
      <p:sp>
        <p:nvSpPr>
          <p:cNvPr id="4" name="cible Experts-comptables"/>
          <p:cNvSpPr/>
          <p:nvPr/>
        </p:nvSpPr>
        <p:spPr>
          <a:xfrm>
            <a:off x="548640" y="1783080"/>
            <a:ext cx="3566160" cy="4343400"/>
          </a:xfrm>
          <a:prstGeom prst="roundRect">
            <a:avLst>
              <a:gd name="adj" fmla="val 3077"/>
            </a:avLst>
          </a:prstGeom>
          <a:solidFill>
            <a:schemeClr val="accent1"/>
          </a:solidFill>
          <a:ln/>
        </p:spPr>
      </p:sp>
      <p:sp>
        <p:nvSpPr>
          <p:cNvPr id="5" name="ic-FaBriefcase-25"/>
          <p:cNvSpPr/>
          <p:nvPr/>
        </p:nvSpPr>
        <p:spPr>
          <a:xfrm>
            <a:off x="868680" y="210312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Image 0" descr="/home/claude/gt/icons/FaBriefcase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8700" y="2263140"/>
            <a:ext cx="320040" cy="3200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68680" y="288036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Experts-comptables</a:t>
            </a:r>
            <a:endParaRPr lang="en-US" sz="2100" dirty="0"/>
          </a:p>
        </p:txBody>
      </p:sp>
      <p:pic>
        <p:nvPicPr>
          <p:cNvPr id="8" name="Image 1" descr="/home/claude/gt/icons/FaCheck_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" y="3666744"/>
            <a:ext cx="228600" cy="22860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80160" y="3611880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Liasses de tous vos clients, quel que soit leur logiciel</a:t>
            </a:r>
            <a:endParaRPr lang="en-US" sz="1500" dirty="0"/>
          </a:p>
        </p:txBody>
      </p:sp>
      <p:pic>
        <p:nvPicPr>
          <p:cNvPr id="10" name="Image 2" descr="/home/claude/gt/icons/FaCheck_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12" y="4443984"/>
            <a:ext cx="228600" cy="2286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280160" y="4389120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Révision assistée et dossier de travail</a:t>
            </a:r>
            <a:endParaRPr lang="en-US" sz="1500" dirty="0"/>
          </a:p>
        </p:txBody>
      </p:sp>
      <p:pic>
        <p:nvPicPr>
          <p:cNvPr id="12" name="Image 3" descr="/home/claude/gt/icons/FaCheck_o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12" y="5221224"/>
            <a:ext cx="228600" cy="22860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280160" y="5166360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Rapport de l’expert-comptable intégré</a:t>
            </a:r>
            <a:endParaRPr lang="en-US" sz="1500" dirty="0"/>
          </a:p>
        </p:txBody>
      </p:sp>
      <p:sp>
        <p:nvSpPr>
          <p:cNvPr id="14" name="cible Entreprises"/>
          <p:cNvSpPr/>
          <p:nvPr/>
        </p:nvSpPr>
        <p:spPr>
          <a:xfrm>
            <a:off x="4297680" y="1783080"/>
            <a:ext cx="3566160" cy="434340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</p:sp>
      <p:sp>
        <p:nvSpPr>
          <p:cNvPr id="15" name="ic-FaIndustry-26"/>
          <p:cNvSpPr/>
          <p:nvPr/>
        </p:nvSpPr>
        <p:spPr>
          <a:xfrm>
            <a:off x="4617720" y="210312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Image 4" descr="/home/claude/gt/icons/FaIndustry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740" y="2263140"/>
            <a:ext cx="320040" cy="32004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4617720" y="288036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Entreprises</a:t>
            </a:r>
            <a:endParaRPr lang="en-US" sz="2100" dirty="0"/>
          </a:p>
        </p:txBody>
      </p:sp>
      <p:pic>
        <p:nvPicPr>
          <p:cNvPr id="18" name="Image 5" descr="/home/claude/gt/icons/FaCheck_o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5152" y="3666744"/>
            <a:ext cx="228600" cy="22860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5029200" y="3611880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Liasse établie en interne, depuis votre balance</a:t>
            </a:r>
            <a:endParaRPr lang="en-US" sz="1500" dirty="0"/>
          </a:p>
        </p:txBody>
      </p:sp>
      <p:pic>
        <p:nvPicPr>
          <p:cNvPr id="20" name="Image 6" descr="/home/claude/gt/icons/FaCheck_o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5152" y="4443984"/>
            <a:ext cx="228600" cy="22860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5029200" y="4389120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Export au format DGID</a:t>
            </a:r>
            <a:endParaRPr lang="en-US" sz="1500" dirty="0"/>
          </a:p>
        </p:txBody>
      </p:sp>
      <p:pic>
        <p:nvPicPr>
          <p:cNvPr id="22" name="Image 7" descr="/home/claude/gt/icons/FaCheck_o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5152" y="5221224"/>
            <a:ext cx="228600" cy="228600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5029200" y="5166360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Analyse financière pour la direction</a:t>
            </a:r>
            <a:endParaRPr lang="en-US" sz="1500" dirty="0"/>
          </a:p>
        </p:txBody>
      </p:sp>
      <p:sp>
        <p:nvSpPr>
          <p:cNvPr id="24" name="cible ONG et associations"/>
          <p:cNvSpPr/>
          <p:nvPr/>
        </p:nvSpPr>
        <p:spPr>
          <a:xfrm>
            <a:off x="8046720" y="1783080"/>
            <a:ext cx="3566160" cy="434340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</p:sp>
      <p:sp>
        <p:nvSpPr>
          <p:cNvPr id="25" name="ic-FaHandHoldingHeart-27"/>
          <p:cNvSpPr/>
          <p:nvPr/>
        </p:nvSpPr>
        <p:spPr>
          <a:xfrm>
            <a:off x="8366760" y="210312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8" descr="/home/claude/gt/icons/FaHandHoldingHeart_w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26780" y="2263140"/>
            <a:ext cx="320040" cy="320040"/>
          </a:xfrm>
          <a:prstGeom prst="rect">
            <a:avLst/>
          </a:prstGeom>
        </p:spPr>
      </p:pic>
      <p:sp>
        <p:nvSpPr>
          <p:cNvPr id="27" name="Text 16"/>
          <p:cNvSpPr txBox="1"/>
          <p:nvPr/>
        </p:nvSpPr>
        <p:spPr>
          <a:xfrm>
            <a:off x="8366760" y="288036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ONG et associations</a:t>
            </a:r>
            <a:endParaRPr lang="en-US" sz="2100" dirty="0"/>
          </a:p>
        </p:txBody>
      </p:sp>
      <p:pic>
        <p:nvPicPr>
          <p:cNvPr id="28" name="Image 9" descr="/home/claude/gt/icons/FaCheck_o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94192" y="3666744"/>
            <a:ext cx="228600" cy="228600"/>
          </a:xfrm>
          <a:prstGeom prst="rect">
            <a:avLst/>
          </a:prstGeom>
        </p:spPr>
      </p:pic>
      <p:sp>
        <p:nvSpPr>
          <p:cNvPr id="29" name="Text 17"/>
          <p:cNvSpPr txBox="1"/>
          <p:nvPr/>
        </p:nvSpPr>
        <p:spPr>
          <a:xfrm>
            <a:off x="8778240" y="3611880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Référentiel SYCEBNL intégré</a:t>
            </a:r>
            <a:endParaRPr lang="en-US" sz="1500" dirty="0"/>
          </a:p>
        </p:txBody>
      </p:sp>
      <p:pic>
        <p:nvPicPr>
          <p:cNvPr id="30" name="Image 10" descr="/home/claude/gt/icons/FaCheck_o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94192" y="4443984"/>
            <a:ext cx="228600" cy="228600"/>
          </a:xfrm>
          <a:prstGeom prst="rect">
            <a:avLst/>
          </a:prstGeom>
        </p:spPr>
      </p:pic>
      <p:sp>
        <p:nvSpPr>
          <p:cNvPr id="31" name="Text 18"/>
          <p:cNvSpPr txBox="1"/>
          <p:nvPr/>
        </p:nvSpPr>
        <p:spPr>
          <a:xfrm>
            <a:off x="8778240" y="4389120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Saisie des notes revue en V7</a:t>
            </a:r>
            <a:endParaRPr lang="en-US" sz="1500" dirty="0"/>
          </a:p>
        </p:txBody>
      </p:sp>
      <p:pic>
        <p:nvPicPr>
          <p:cNvPr id="32" name="Image 11" descr="/home/claude/gt/icons/FaCheck_o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94192" y="5221224"/>
            <a:ext cx="228600" cy="228600"/>
          </a:xfrm>
          <a:prstGeom prst="rect">
            <a:avLst/>
          </a:prstGeom>
        </p:spPr>
      </p:pic>
      <p:sp>
        <p:nvSpPr>
          <p:cNvPr id="33" name="Text 19"/>
          <p:cNvSpPr txBox="1"/>
          <p:nvPr/>
        </p:nvSpPr>
        <p:spPr>
          <a:xfrm>
            <a:off x="8778240" y="5166360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États des entités à but non lucratif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241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411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NOS RÉFÉRENCES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8580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Ils utilisent nos logiciels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Au Sénégal, en Côte d’Ivoire, en Guinée et au Congo, ces organisations utilisent GÉTAFIS ou Compta UP, qui intègre GÉTAFIS.</a:t>
            </a:r>
            <a:endParaRPr lang="en-US" sz="1500" dirty="0"/>
          </a:p>
        </p:txBody>
      </p:sp>
      <p:sp>
        <p:nvSpPr>
          <p:cNvPr id="5" name="logo seneau"/>
          <p:cNvSpPr/>
          <p:nvPr/>
        </p:nvSpPr>
        <p:spPr>
          <a:xfrm>
            <a:off x="548640" y="2148840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6" name="Image 0" descr="seneau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2275406"/>
            <a:ext cx="1463040" cy="615547"/>
          </a:xfrm>
          <a:prstGeom prst="rect">
            <a:avLst/>
          </a:prstGeom>
        </p:spPr>
      </p:pic>
      <p:sp>
        <p:nvSpPr>
          <p:cNvPr id="7" name="logo senelec"/>
          <p:cNvSpPr/>
          <p:nvPr/>
        </p:nvSpPr>
        <p:spPr>
          <a:xfrm>
            <a:off x="2414016" y="2148840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8" name="Image 1" descr="senelec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5652" y="2258568"/>
            <a:ext cx="934088" cy="649224"/>
          </a:xfrm>
          <a:prstGeom prst="rect">
            <a:avLst/>
          </a:prstGeom>
        </p:spPr>
      </p:pic>
      <p:sp>
        <p:nvSpPr>
          <p:cNvPr id="9" name="logo petrosen"/>
          <p:cNvSpPr/>
          <p:nvPr/>
        </p:nvSpPr>
        <p:spPr>
          <a:xfrm>
            <a:off x="4279392" y="2148840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10" name="Image 2" descr="petrose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552" y="2414773"/>
            <a:ext cx="1463040" cy="336815"/>
          </a:xfrm>
          <a:prstGeom prst="rect">
            <a:avLst/>
          </a:prstGeom>
        </p:spPr>
      </p:pic>
      <p:sp>
        <p:nvSpPr>
          <p:cNvPr id="11" name="logo sogea_satom"/>
          <p:cNvSpPr/>
          <p:nvPr/>
        </p:nvSpPr>
        <p:spPr>
          <a:xfrm>
            <a:off x="6144768" y="2148840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12" name="Image 3" descr="sogea_satom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3779" y="2258568"/>
            <a:ext cx="1259338" cy="649224"/>
          </a:xfrm>
          <a:prstGeom prst="rect">
            <a:avLst/>
          </a:prstGeom>
        </p:spPr>
      </p:pic>
      <p:sp>
        <p:nvSpPr>
          <p:cNvPr id="13" name="logo sgec_congo"/>
          <p:cNvSpPr/>
          <p:nvPr/>
        </p:nvSpPr>
        <p:spPr>
          <a:xfrm>
            <a:off x="8010144" y="2148840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14" name="Image 4" descr="sgec_congo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4636" y="2258568"/>
            <a:ext cx="948376" cy="649224"/>
          </a:xfrm>
          <a:prstGeom prst="rect">
            <a:avLst/>
          </a:prstGeom>
        </p:spPr>
      </p:pic>
      <p:sp>
        <p:nvSpPr>
          <p:cNvPr id="15" name="logo vinci_energies"/>
          <p:cNvSpPr/>
          <p:nvPr/>
        </p:nvSpPr>
        <p:spPr>
          <a:xfrm>
            <a:off x="9875520" y="2148840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16" name="Image 5" descr="vinci_energies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2680" y="2394080"/>
            <a:ext cx="1463040" cy="378201"/>
          </a:xfrm>
          <a:prstGeom prst="rect">
            <a:avLst/>
          </a:prstGeom>
        </p:spPr>
      </p:pic>
      <p:sp>
        <p:nvSpPr>
          <p:cNvPr id="17" name="logo lafargeholcim"/>
          <p:cNvSpPr/>
          <p:nvPr/>
        </p:nvSpPr>
        <p:spPr>
          <a:xfrm>
            <a:off x="548640" y="3145536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18" name="Image 6" descr="lafargeholcim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429" y="3255264"/>
            <a:ext cx="881782" cy="649224"/>
          </a:xfrm>
          <a:prstGeom prst="rect">
            <a:avLst/>
          </a:prstGeom>
        </p:spPr>
      </p:pic>
      <p:sp>
        <p:nvSpPr>
          <p:cNvPr id="19" name="logo cma_cgm"/>
          <p:cNvSpPr/>
          <p:nvPr/>
        </p:nvSpPr>
        <p:spPr>
          <a:xfrm>
            <a:off x="2414016" y="3145536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20" name="Image 7" descr="cma_cgm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2425" y="3255264"/>
            <a:ext cx="940542" cy="649224"/>
          </a:xfrm>
          <a:prstGeom prst="rect">
            <a:avLst/>
          </a:prstGeom>
        </p:spPr>
      </p:pic>
      <p:sp>
        <p:nvSpPr>
          <p:cNvPr id="21" name="logo vivo"/>
          <p:cNvSpPr/>
          <p:nvPr/>
        </p:nvSpPr>
        <p:spPr>
          <a:xfrm>
            <a:off x="4279392" y="3145536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22" name="Image 8" descr="vivo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89301" y="3255264"/>
            <a:ext cx="1317543" cy="649224"/>
          </a:xfrm>
          <a:prstGeom prst="rect">
            <a:avLst/>
          </a:prstGeom>
        </p:spPr>
      </p:pic>
      <p:sp>
        <p:nvSpPr>
          <p:cNvPr id="23" name="logo soboa"/>
          <p:cNvSpPr/>
          <p:nvPr/>
        </p:nvSpPr>
        <p:spPr>
          <a:xfrm>
            <a:off x="6144768" y="3145536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24" name="Image 9" descr="soboa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88233" y="3255264"/>
            <a:ext cx="1050430" cy="649224"/>
          </a:xfrm>
          <a:prstGeom prst="rect">
            <a:avLst/>
          </a:prstGeom>
        </p:spPr>
      </p:pic>
      <p:sp>
        <p:nvSpPr>
          <p:cNvPr id="25" name="logo condak"/>
          <p:cNvSpPr/>
          <p:nvPr/>
        </p:nvSpPr>
        <p:spPr>
          <a:xfrm>
            <a:off x="8010144" y="3145536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26" name="Image 10" descr="condak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74374" y="3255264"/>
            <a:ext cx="1208900" cy="649224"/>
          </a:xfrm>
          <a:prstGeom prst="rect">
            <a:avLst/>
          </a:prstGeom>
        </p:spPr>
      </p:pic>
      <p:sp>
        <p:nvSpPr>
          <p:cNvPr id="27" name="logo senico"/>
          <p:cNvSpPr/>
          <p:nvPr/>
        </p:nvSpPr>
        <p:spPr>
          <a:xfrm>
            <a:off x="9875520" y="3145536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28" name="Image 11" descr="senico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12197" y="3255264"/>
            <a:ext cx="1064006" cy="649224"/>
          </a:xfrm>
          <a:prstGeom prst="rect">
            <a:avLst/>
          </a:prstGeom>
        </p:spPr>
      </p:pic>
      <p:sp>
        <p:nvSpPr>
          <p:cNvPr id="29" name="logo lse"/>
          <p:cNvSpPr/>
          <p:nvPr/>
        </p:nvSpPr>
        <p:spPr>
          <a:xfrm>
            <a:off x="548640" y="4142232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30" name="Image 12" descr="lse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1055" y="4251960"/>
            <a:ext cx="1052530" cy="649224"/>
          </a:xfrm>
          <a:prstGeom prst="rect">
            <a:avLst/>
          </a:prstGeom>
        </p:spPr>
      </p:pic>
      <p:sp>
        <p:nvSpPr>
          <p:cNvPr id="31" name="logo sertem"/>
          <p:cNvSpPr/>
          <p:nvPr/>
        </p:nvSpPr>
        <p:spPr>
          <a:xfrm>
            <a:off x="2414016" y="4142232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32" name="Image 13" descr="sertem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51176" y="4389567"/>
            <a:ext cx="1463040" cy="374010"/>
          </a:xfrm>
          <a:prstGeom prst="rect">
            <a:avLst/>
          </a:prstGeom>
        </p:spPr>
      </p:pic>
      <p:sp>
        <p:nvSpPr>
          <p:cNvPr id="33" name="logo itoc"/>
          <p:cNvSpPr/>
          <p:nvPr/>
        </p:nvSpPr>
        <p:spPr>
          <a:xfrm>
            <a:off x="4279392" y="4142232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34" name="Image 14" descr="itoc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16552" y="4316320"/>
            <a:ext cx="1463040" cy="520505"/>
          </a:xfrm>
          <a:prstGeom prst="rect">
            <a:avLst/>
          </a:prstGeom>
        </p:spPr>
      </p:pic>
      <p:sp>
        <p:nvSpPr>
          <p:cNvPr id="35" name="logo angel"/>
          <p:cNvSpPr/>
          <p:nvPr/>
        </p:nvSpPr>
        <p:spPr>
          <a:xfrm>
            <a:off x="6144768" y="4142232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36" name="Image 15" descr="angel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81928" y="4350963"/>
            <a:ext cx="1463040" cy="451218"/>
          </a:xfrm>
          <a:prstGeom prst="rect">
            <a:avLst/>
          </a:prstGeom>
        </p:spPr>
      </p:pic>
      <p:sp>
        <p:nvSpPr>
          <p:cNvPr id="37" name="logo alliance_ci"/>
          <p:cNvSpPr/>
          <p:nvPr/>
        </p:nvSpPr>
        <p:spPr>
          <a:xfrm>
            <a:off x="8010144" y="4142232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38" name="Image 16" descr="alliance_ci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47304" y="4268564"/>
            <a:ext cx="1463040" cy="616017"/>
          </a:xfrm>
          <a:prstGeom prst="rect">
            <a:avLst/>
          </a:prstGeom>
        </p:spPr>
      </p:pic>
      <p:sp>
        <p:nvSpPr>
          <p:cNvPr id="39" name="logo pwc"/>
          <p:cNvSpPr/>
          <p:nvPr/>
        </p:nvSpPr>
        <p:spPr>
          <a:xfrm>
            <a:off x="9875520" y="4142232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40" name="Image 17" descr="pwc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15712" y="4251960"/>
            <a:ext cx="856976" cy="649224"/>
          </a:xfrm>
          <a:prstGeom prst="rect">
            <a:avLst/>
          </a:prstGeom>
        </p:spPr>
      </p:pic>
      <p:sp>
        <p:nvSpPr>
          <p:cNvPr id="41" name="logo grant_thornton"/>
          <p:cNvSpPr/>
          <p:nvPr/>
        </p:nvSpPr>
        <p:spPr>
          <a:xfrm>
            <a:off x="2414016" y="5138928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42" name="Image 18" descr="grant_thornton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551176" y="5437801"/>
            <a:ext cx="1463040" cy="270933"/>
          </a:xfrm>
          <a:prstGeom prst="rect">
            <a:avLst/>
          </a:prstGeom>
        </p:spPr>
      </p:pic>
      <p:sp>
        <p:nvSpPr>
          <p:cNvPr id="43" name="logo van_audit"/>
          <p:cNvSpPr/>
          <p:nvPr/>
        </p:nvSpPr>
        <p:spPr>
          <a:xfrm>
            <a:off x="4279392" y="5138928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44" name="Image 19" descr="van_audit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79882" y="5248656"/>
            <a:ext cx="936381" cy="649224"/>
          </a:xfrm>
          <a:prstGeom prst="rect">
            <a:avLst/>
          </a:prstGeom>
        </p:spPr>
      </p:pic>
      <p:sp>
        <p:nvSpPr>
          <p:cNvPr id="45" name="logo cledor"/>
          <p:cNvSpPr/>
          <p:nvPr/>
        </p:nvSpPr>
        <p:spPr>
          <a:xfrm>
            <a:off x="6144768" y="5138928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46" name="Image 20" descr="cledor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38421" y="5248656"/>
            <a:ext cx="1150054" cy="649224"/>
          </a:xfrm>
          <a:prstGeom prst="rect">
            <a:avLst/>
          </a:prstGeom>
        </p:spPr>
      </p:pic>
      <p:sp>
        <p:nvSpPr>
          <p:cNvPr id="47" name="logo cabinet_era"/>
          <p:cNvSpPr/>
          <p:nvPr/>
        </p:nvSpPr>
        <p:spPr>
          <a:xfrm>
            <a:off x="8010144" y="5138928"/>
            <a:ext cx="17373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rgbClr val="F6E9E4"/>
            </a:solidFill>
            <a:prstDash val="solid"/>
          </a:ln>
        </p:spPr>
      </p:sp>
      <p:pic>
        <p:nvPicPr>
          <p:cNvPr id="48" name="Image 21" descr="cabinet_era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147304" y="5471070"/>
            <a:ext cx="1463040" cy="204395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241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be" descr="/home/claude/gt/assets/or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0" y="-3108960"/>
            <a:ext cx="5943600" cy="59436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4"/>
                </a:solidFill>
              </a:rPr>
              <a:t>PASSEZ À GÉTAFIS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91440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Votre prochaine liasse, </a:t>
            </a:r>
            <a:pPr indent="0" marL="0">
              <a:buNone/>
            </a:pPr>
            <a:r>
              <a:rPr lang="en-US" sz="4000" b="1" i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sans tableur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82880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EBDCE0"/>
                </a:solidFill>
              </a:rPr>
              <a:t>Nos équipes vous présentent GÉTAFIS sur vos propres balances ou FEC et vous forment à sa prise en main. GÉTAFIS est aussi intégré à Compta UP.</a:t>
            </a:r>
            <a:endParaRPr lang="en-US" sz="1600" dirty="0"/>
          </a:p>
        </p:txBody>
      </p:sp>
      <p:sp>
        <p:nvSpPr>
          <p:cNvPr id="6" name="carte NSTS"/>
          <p:cNvSpPr/>
          <p:nvPr/>
        </p:nvSpPr>
        <p:spPr>
          <a:xfrm>
            <a:off x="548640" y="2788920"/>
            <a:ext cx="1106424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/>
        </p:spPr>
      </p:sp>
      <p:pic>
        <p:nvPicPr>
          <p:cNvPr id="7" name="Image 1" descr="/home/claude/gt/assets/logo_nst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2971800"/>
            <a:ext cx="1463040" cy="126187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2651760" y="3017520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Nord-Sud Technology Services</a:t>
            </a:r>
            <a:endParaRPr lang="en-US" sz="2000" dirty="0"/>
          </a:p>
        </p:txBody>
      </p:sp>
      <p:sp>
        <p:nvSpPr>
          <p:cNvPr id="9" name="Text 5"/>
          <p:cNvSpPr txBox="1"/>
          <p:nvPr/>
        </p:nvSpPr>
        <p:spPr>
          <a:xfrm>
            <a:off x="2651760" y="3429000"/>
            <a:ext cx="8778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Implantée à Dakar et à Paris, NSTS conçoit des progiciels de gestion (GÉTAFIS, Compta UP, GESIMMO, Invocia, Invocia Stock). Héritière du groupe Nord-Sud Audit, créé à Paris en 1992, elle accompagne les entreprises en conseil, transfert de technologies et formation.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4709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4"/>
                </a:solidFill>
              </a:rPr>
              <a:t>BUREAU DE DAKAR</a:t>
            </a:r>
            <a:endParaRPr lang="en-US" sz="1200" dirty="0"/>
          </a:p>
        </p:txBody>
      </p:sp>
      <p:pic>
        <p:nvPicPr>
          <p:cNvPr id="11" name="Image 2" descr="/home/claude/gt/icons/FaLocationDot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157216"/>
            <a:ext cx="201168" cy="20116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868680" y="51206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N° 8115, Liberté 6 Extension, BP 1573 Dakar Fann</a:t>
            </a:r>
            <a:endParaRPr lang="en-US" sz="1400" dirty="0"/>
          </a:p>
        </p:txBody>
      </p:sp>
      <p:pic>
        <p:nvPicPr>
          <p:cNvPr id="13" name="Image 3" descr="/home/claude/gt/icons/FaPhone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797296"/>
            <a:ext cx="201168" cy="201168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868680" y="57607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+221 33 827 50 51 · +221 77 759 86 86</a:t>
            </a:r>
            <a:endParaRPr lang="en-US" sz="1400" dirty="0"/>
          </a:p>
        </p:txBody>
      </p:sp>
      <p:sp>
        <p:nvSpPr>
          <p:cNvPr id="15" name="Text 9"/>
          <p:cNvSpPr txBox="1"/>
          <p:nvPr/>
        </p:nvSpPr>
        <p:spPr>
          <a:xfrm>
            <a:off x="4297680" y="4709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4"/>
                </a:solidFill>
              </a:rPr>
              <a:t>BUREAU DE PARIS</a:t>
            </a:r>
            <a:endParaRPr lang="en-US" sz="1200" dirty="0"/>
          </a:p>
        </p:txBody>
      </p:sp>
      <p:pic>
        <p:nvPicPr>
          <p:cNvPr id="16" name="Image 4" descr="/home/claude/gt/icons/FaLocationDot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7680" y="5157216"/>
            <a:ext cx="201168" cy="201168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4617720" y="51206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88-90, rue de la Villette, 75019 Paris</a:t>
            </a:r>
            <a:endParaRPr lang="en-US" sz="1400" dirty="0"/>
          </a:p>
        </p:txBody>
      </p:sp>
      <p:pic>
        <p:nvPicPr>
          <p:cNvPr id="18" name="Image 5" descr="/home/claude/gt/icons/FaPhone_w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7680" y="5797296"/>
            <a:ext cx="201168" cy="20116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4617720" y="57607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+33 (0)1 40 31 58 58</a:t>
            </a:r>
            <a:endParaRPr lang="en-US" sz="1400" dirty="0"/>
          </a:p>
        </p:txBody>
      </p:sp>
      <p:sp>
        <p:nvSpPr>
          <p:cNvPr id="20" name="Text 12"/>
          <p:cNvSpPr txBox="1"/>
          <p:nvPr/>
        </p:nvSpPr>
        <p:spPr>
          <a:xfrm>
            <a:off x="8046720" y="4709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4"/>
                </a:solidFill>
              </a:rPr>
              <a:t>CONTACT</a:t>
            </a:r>
            <a:endParaRPr lang="en-US" sz="1200" dirty="0"/>
          </a:p>
        </p:txBody>
      </p:sp>
      <p:pic>
        <p:nvPicPr>
          <p:cNvPr id="21" name="Image 6" descr="/home/claude/gt/icons/FaEnvelope_w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6720" y="5157216"/>
            <a:ext cx="201168" cy="201168"/>
          </a:xfrm>
          <a:prstGeom prst="rect">
            <a:avLst/>
          </a:prstGeom>
        </p:spPr>
      </p:pic>
      <p:sp>
        <p:nvSpPr>
          <p:cNvPr id="22" name="Text 13"/>
          <p:cNvSpPr txBox="1"/>
          <p:nvPr/>
        </p:nvSpPr>
        <p:spPr>
          <a:xfrm>
            <a:off x="8366760" y="51206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info@nord-sud-technology.com</a:t>
            </a:r>
            <a:endParaRPr lang="en-US" sz="1400" dirty="0"/>
          </a:p>
        </p:txBody>
      </p:sp>
      <p:pic>
        <p:nvPicPr>
          <p:cNvPr id="23" name="Image 7" descr="/home/claude/gt/icons/FaGlobe_w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6720" y="5797296"/>
            <a:ext cx="201168" cy="201168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8366760" y="57607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www.nord-sud-technology.com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TAFIS">
  <a:themeElements>
    <a:clrScheme name="GETAFIS">
      <a:dk1>
        <a:srgbClr val="2B1A14"/>
      </a:dk1>
      <a:lt1>
        <a:srgbClr val="FFFFFF"/>
      </a:lt1>
      <a:dk2>
        <a:srgbClr val="5E1129"/>
      </a:dk2>
      <a:lt2>
        <a:srgbClr val="FBF4F2"/>
      </a:lt2>
      <a:accent1>
        <a:srgbClr val="7A1A3A"/>
      </a:accent1>
      <a:accent2>
        <a:srgbClr val="E8641E"/>
      </a:accent2>
      <a:accent3>
        <a:srgbClr val="F6A417"/>
      </a:accent3>
      <a:accent4>
        <a:srgbClr val="FBD13A"/>
      </a:accent4>
      <a:accent5>
        <a:srgbClr val="6B5A54"/>
      </a:accent5>
      <a:accent6>
        <a:srgbClr val="F6E9E4"/>
      </a:accent6>
      <a:hlink>
        <a:srgbClr val="7A1A3A"/>
      </a:hlink>
      <a:folHlink>
        <a:srgbClr val="5E1129"/>
      </a:folHlink>
    </a:clrScheme>
    <a:fontScheme name="GETAFIS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Nord-Sud Technology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GÉTAFIS — Présentation commerciale</dc:title>
  <dc:subject>PptxGenJS Presentation</dc:subject>
  <dc:creator>Nord-Sud Technology Services</dc:creator>
  <cp:lastModifiedBy>Nord-Sud Technology Services</cp:lastModifiedBy>
  <cp:revision>1</cp:revision>
  <dcterms:created xsi:type="dcterms:W3CDTF">2026-10-14T11:23:25Z</dcterms:created>
  <dcterms:modified xsi:type="dcterms:W3CDTF">2026-10-14T11:23:25Z</dcterms:modified>
</cp:coreProperties>
</file>